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74" r:id="rId4"/>
    <p:sldId id="261" r:id="rId5"/>
    <p:sldId id="270" r:id="rId6"/>
    <p:sldId id="276" r:id="rId7"/>
    <p:sldId id="262" r:id="rId8"/>
    <p:sldId id="263" r:id="rId9"/>
    <p:sldId id="268" r:id="rId10"/>
    <p:sldId id="265" r:id="rId11"/>
    <p:sldId id="266" r:id="rId12"/>
    <p:sldId id="267" r:id="rId13"/>
    <p:sldId id="269" r:id="rId14"/>
    <p:sldId id="271" r:id="rId15"/>
    <p:sldId id="272"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FFC000"/>
    <a:srgbClr val="FF9933"/>
    <a:srgbClr val="FFFF66"/>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feelings toward the project the past month and a half.</a:t>
            </a:r>
          </a:p>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 </a:t>
            </a:r>
            <a:r>
              <a:rPr lang="en-US" dirty="0" err="1"/>
              <a:t>Offical</a:t>
            </a:r>
            <a:r>
              <a:rPr lang="en-US" dirty="0"/>
              <a:t> statements from police and GASTech are stated.</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Felix sent Rachel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POK </a:t>
            </a:r>
            <a:r>
              <a:rPr lang="en-US"/>
              <a:t>was formed </a:t>
            </a:r>
            <a:r>
              <a:rPr lang="en-US" dirty="0"/>
              <a:t>from concerned citizens about environmental issues from GASTech gas and oil drilling need a local river.</a:t>
            </a:r>
          </a:p>
          <a:p>
            <a:r>
              <a:rPr lang="en-US" dirty="0"/>
              <a:t>The important part to take away is two people died, one Juliana drank contaminated river water and Karel died while being detained in a prison cell for 3 months on tax evasion charges. </a:t>
            </a:r>
          </a:p>
          <a:p>
            <a:r>
              <a:rPr lang="en-US" dirty="0"/>
              <a:t>Conflict reports show he either died of a heart attack or was brutally beaten to death. So far the government has done nothing to help its people.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788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and </a:t>
            </a:r>
            <a:r>
              <a:rPr lang="en-US" dirty="0" err="1"/>
              <a:t>Mandor</a:t>
            </a:r>
            <a:r>
              <a:rPr lang="en-US" dirty="0"/>
              <a:t> take over the past few years. The POK is split into 2 factions. 1. being made up of peaceful protesters lead by Silvia and the other being lead by </a:t>
            </a:r>
            <a:r>
              <a:rPr lang="en-US" dirty="0" err="1"/>
              <a:t>Mandor</a:t>
            </a:r>
            <a:r>
              <a:rPr lang="en-US" dirty="0"/>
              <a:t> </a:t>
            </a:r>
            <a:r>
              <a:rPr lang="en-US"/>
              <a:t>Vann  </a:t>
            </a:r>
            <a:r>
              <a:rPr lang="en-US" dirty="0"/>
              <a:t>violent, disobedient, and drug trafficking. </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announced,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5/18/2023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a:xfrm>
            <a:off x="855170" y="1465086"/>
            <a:ext cx="8314709" cy="1435167"/>
          </a:xfrm>
        </p:spPr>
        <p:txBody>
          <a:bodyPr>
            <a:normAutofit/>
          </a:bodyPr>
          <a:lstStyle/>
          <a:p>
            <a:r>
              <a:rPr lang="en-US" sz="5400"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a:xfrm>
            <a:off x="855169" y="3233713"/>
            <a:ext cx="8314709" cy="1633956"/>
          </a:xfrm>
        </p:spPr>
        <p:txBody>
          <a:bodyPr>
            <a:normAutofit fontScale="92500" lnSpcReduction="10000"/>
          </a:bodyPr>
          <a:lstStyle/>
          <a:p>
            <a:r>
              <a:rPr lang="en-US" dirty="0">
                <a:latin typeface="+mj-lt"/>
                <a:ea typeface="Verdana" panose="020B0604030504040204" pitchFamily="34" charset="0"/>
              </a:rPr>
              <a:t>Heather Lemon</a:t>
            </a:r>
          </a:p>
          <a:p>
            <a:r>
              <a:rPr lang="en-US" dirty="0">
                <a:latin typeface="+mj-lt"/>
                <a:ea typeface="Verdana" panose="020B0604030504040204" pitchFamily="34" charset="0"/>
              </a:rPr>
              <a:t>COMP 4449 Capstone</a:t>
            </a:r>
          </a:p>
          <a:p>
            <a:r>
              <a:rPr lang="en-US" dirty="0">
                <a:latin typeface="+mj-lt"/>
                <a:ea typeface="Verdana" panose="020B0604030504040204" pitchFamily="34" charset="0"/>
              </a:rPr>
              <a:t>May 24, 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C20E-1B64-1CC8-ACF4-21C5149DA16F}"/>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6" name="Picture 5" descr="A picture containing text, screenshot, font, circle&#10;&#10;Description automatically generated">
            <a:extLst>
              <a:ext uri="{FF2B5EF4-FFF2-40B4-BE49-F238E27FC236}">
                <a16:creationId xmlns:a16="http://schemas.microsoft.com/office/drawing/2014/main" id="{A78D0878-7FF7-8C64-2A5F-D12DD216D7CA}"/>
              </a:ext>
            </a:extLst>
          </p:cNvPr>
          <p:cNvPicPr>
            <a:picLocks noChangeAspect="1"/>
          </p:cNvPicPr>
          <p:nvPr/>
        </p:nvPicPr>
        <p:blipFill>
          <a:blip r:embed="rId3"/>
          <a:stretch>
            <a:fillRect/>
          </a:stretch>
        </p:blipFill>
        <p:spPr>
          <a:xfrm>
            <a:off x="2482065" y="1898395"/>
            <a:ext cx="7448933" cy="4959605"/>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58767-0DB9-6B50-ED2B-A68655B7A28B}"/>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2059245" y="1666768"/>
            <a:ext cx="7820967" cy="5126281"/>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4" name="Picture 3" descr="A picture containing text, font, screenshot, diagram&#10;&#10;Description automatically generated">
            <a:extLst>
              <a:ext uri="{FF2B5EF4-FFF2-40B4-BE49-F238E27FC236}">
                <a16:creationId xmlns:a16="http://schemas.microsoft.com/office/drawing/2014/main" id="{2376DDED-04A0-03E0-A0FB-E93FED8AB903}"/>
              </a:ext>
            </a:extLst>
          </p:cNvPr>
          <p:cNvPicPr>
            <a:picLocks noChangeAspect="1"/>
          </p:cNvPicPr>
          <p:nvPr/>
        </p:nvPicPr>
        <p:blipFill>
          <a:blip r:embed="rId3"/>
          <a:stretch>
            <a:fillRect/>
          </a:stretch>
        </p:blipFill>
        <p:spPr>
          <a:xfrm>
            <a:off x="0" y="1671826"/>
            <a:ext cx="12192000" cy="5081889"/>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
        <p:nvSpPr>
          <p:cNvPr id="3" name="Rectangle 2">
            <a:extLst>
              <a:ext uri="{FF2B5EF4-FFF2-40B4-BE49-F238E27FC236}">
                <a16:creationId xmlns:a16="http://schemas.microsoft.com/office/drawing/2014/main" id="{6227F41B-79DC-60B2-3A92-FA5BD994D74C}"/>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
        <p:nvSpPr>
          <p:cNvPr id="6" name="TextBox 5">
            <a:extLst>
              <a:ext uri="{FF2B5EF4-FFF2-40B4-BE49-F238E27FC236}">
                <a16:creationId xmlns:a16="http://schemas.microsoft.com/office/drawing/2014/main" id="{0EF6A010-C6DF-D074-9BEE-E6BE72EA1EA6}"/>
              </a:ext>
            </a:extLst>
          </p:cNvPr>
          <p:cNvSpPr txBox="1"/>
          <p:nvPr/>
        </p:nvSpPr>
        <p:spPr>
          <a:xfrm>
            <a:off x="536095" y="2325685"/>
            <a:ext cx="2953314" cy="413446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Proves the point of executives made </a:t>
            </a:r>
            <a:r>
              <a:rPr lang="en-US" sz="1800" b="0" i="0" u="none" strike="noStrike" dirty="0">
                <a:solidFill>
                  <a:schemeClr val="accent6"/>
                </a:solidFill>
                <a:effectLst/>
                <a:latin typeface="Cambria Math" panose="02040503050406030204" pitchFamily="18" charset="0"/>
              </a:rPr>
              <a:t>$$$</a:t>
            </a:r>
            <a:r>
              <a:rPr lang="en-US" sz="1800" b="0" i="0" u="none" strike="noStrike" dirty="0">
                <a:solidFill>
                  <a:srgbClr val="000000"/>
                </a:solidFill>
                <a:effectLst/>
                <a:latin typeface="Cambria Math" panose="02040503050406030204" pitchFamily="18" charset="0"/>
              </a:rPr>
              <a:t> and left </a:t>
            </a:r>
            <a:endParaRPr lang="en-US" dirty="0">
              <a:effectLst/>
            </a:endParaRPr>
          </a:p>
          <a:p>
            <a:pPr rtl="0">
              <a:spcBef>
                <a:spcPts val="800"/>
              </a:spcBef>
              <a:spcAft>
                <a:spcPts val="0"/>
              </a:spcAft>
            </a:pPr>
            <a:r>
              <a:rPr lang="en-US" b="1" dirty="0">
                <a:solidFill>
                  <a:schemeClr val="tx2"/>
                </a:solidFill>
              </a:rPr>
              <a:t>Data Sources</a:t>
            </a:r>
            <a:br>
              <a:rPr lang="en-US" dirty="0"/>
            </a:br>
            <a:r>
              <a:rPr lang="en-US" sz="2000" b="0" i="0" u="none" strike="noStrike" dirty="0">
                <a:solidFill>
                  <a:srgbClr val="000000"/>
                </a:solidFill>
                <a:effectLst/>
              </a:rPr>
              <a:t>Pulled from </a:t>
            </a:r>
            <a:r>
              <a:rPr lang="en-US" sz="2000" dirty="0">
                <a:solidFill>
                  <a:srgbClr val="000000"/>
                </a:solidFill>
              </a:rPr>
              <a:t>email headers csv file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Cambria Math" panose="02040503050406030204" pitchFamily="18" charset="0"/>
              </a:rPr>
              <a:t>4 of 8 Senior Executives: </a:t>
            </a: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mbria Math" panose="02040503050406030204" pitchFamily="18" charset="0"/>
              </a:rPr>
              <a:t>Sten</a:t>
            </a:r>
            <a:r>
              <a:rPr lang="en-US" sz="1800" b="0" i="0" u="none" strike="noStrike" dirty="0">
                <a:solidFill>
                  <a:srgbClr val="000000"/>
                </a:solidFill>
                <a:effectLst/>
                <a:latin typeface="Cambria Math" panose="02040503050406030204" pitchFamily="18" charset="0"/>
              </a:rPr>
              <a:t> </a:t>
            </a:r>
            <a:r>
              <a:rPr lang="en-US" sz="1800" b="0" i="0" u="none" strike="noStrike" dirty="0" err="1">
                <a:solidFill>
                  <a:srgbClr val="000000"/>
                </a:solidFill>
                <a:effectLst/>
                <a:latin typeface="Cambria Math" panose="02040503050406030204" pitchFamily="18" charset="0"/>
              </a:rPr>
              <a:t>Sanjorge</a:t>
            </a:r>
            <a:r>
              <a:rPr lang="en-US" sz="1800" b="0" i="0" u="none" strike="noStrike" dirty="0">
                <a:solidFill>
                  <a:srgbClr val="000000"/>
                </a:solidFill>
                <a:effectLst/>
                <a:latin typeface="Cambria Math" panose="02040503050406030204" pitchFamily="18" charset="0"/>
              </a:rPr>
              <a:t> Jr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Ingrid Barranco</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Rachel Pantanal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Ada Campo-</a:t>
            </a:r>
            <a:r>
              <a:rPr lang="en-US" sz="1800" b="0" i="0" u="none" strike="noStrike" dirty="0" err="1">
                <a:solidFill>
                  <a:srgbClr val="000000"/>
                </a:solidFill>
                <a:effectLst/>
                <a:latin typeface="Cambria Math" panose="02040503050406030204" pitchFamily="18" charset="0"/>
              </a:rPr>
              <a:t>Corrente</a:t>
            </a:r>
            <a:endParaRPr lang="en-US" sz="1800" b="0" i="0" u="none" strike="noStrike" dirty="0">
              <a:solidFill>
                <a:srgbClr val="000000"/>
              </a:solidFill>
              <a:effectLst/>
              <a:latin typeface="Cambria Math" panose="02040503050406030204" pitchFamily="18" charset="0"/>
            </a:endParaRPr>
          </a:p>
          <a:p>
            <a:br>
              <a:rPr lang="en-US" dirty="0"/>
            </a:br>
            <a:endParaRPr lang="en-US" dirty="0"/>
          </a:p>
        </p:txBody>
      </p:sp>
      <p:sp>
        <p:nvSpPr>
          <p:cNvPr id="7" name="Rectangle 6">
            <a:extLst>
              <a:ext uri="{FF2B5EF4-FFF2-40B4-BE49-F238E27FC236}">
                <a16:creationId xmlns:a16="http://schemas.microsoft.com/office/drawing/2014/main" id="{AD5C7C53-AED0-7DE6-0FD7-BCF43D8509AD}"/>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2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C5C77-8162-6B10-ED24-EBD62492B74E}"/>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pic>
        <p:nvPicPr>
          <p:cNvPr id="8" name="Picture 7">
            <a:extLst>
              <a:ext uri="{FF2B5EF4-FFF2-40B4-BE49-F238E27FC236}">
                <a16:creationId xmlns:a16="http://schemas.microsoft.com/office/drawing/2014/main" id="{22255CE9-97DF-14D7-5A9E-D70E3CEE2F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654140"/>
            <a:ext cx="12191999" cy="3579362"/>
          </a:xfrm>
          <a:prstGeom prst="rect">
            <a:avLst/>
          </a:prstGeom>
          <a:noFill/>
          <a:ln>
            <a:noFill/>
          </a:ln>
        </p:spPr>
      </p:pic>
      <p:sp>
        <p:nvSpPr>
          <p:cNvPr id="2" name="TextBox 1">
            <a:extLst>
              <a:ext uri="{FF2B5EF4-FFF2-40B4-BE49-F238E27FC236}">
                <a16:creationId xmlns:a16="http://schemas.microsoft.com/office/drawing/2014/main" id="{55E6DE5F-1087-D36B-CA8C-DD698176F981}"/>
              </a:ext>
            </a:extLst>
          </p:cNvPr>
          <p:cNvSpPr txBox="1"/>
          <p:nvPr/>
        </p:nvSpPr>
        <p:spPr>
          <a:xfrm>
            <a:off x="2900325" y="5103674"/>
            <a:ext cx="6819028" cy="175432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positive or negative sentiment.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it is positive initially, however overtime it </a:t>
            </a:r>
            <a:r>
              <a:rPr lang="en-US" dirty="0">
                <a:solidFill>
                  <a:srgbClr val="000000"/>
                </a:solidFill>
                <a:latin typeface="Cambria Math" panose="02040503050406030204" pitchFamily="18" charset="0"/>
              </a:rPr>
              <a:t>is becoming more mixed sentiment. </a:t>
            </a:r>
          </a:p>
          <a:p>
            <a:pPr rtl="0">
              <a:spcBef>
                <a:spcPts val="0"/>
              </a:spcBef>
              <a:spcAft>
                <a:spcPts val="0"/>
              </a:spcAft>
            </a:pPr>
            <a:r>
              <a:rPr lang="en-US" sz="1800" b="0" i="0" u="none" strike="noStrike" dirty="0">
                <a:solidFill>
                  <a:srgbClr val="000000"/>
                </a:solidFill>
                <a:effectLst/>
                <a:latin typeface="Cambria Math" panose="02040503050406030204" pitchFamily="18" charset="0"/>
              </a:rPr>
              <a:t>Since it is moving more from + to -, Are the citizens of Kronos become discontent with the country?</a:t>
            </a:r>
            <a:endParaRPr lang="en-US" dirty="0">
              <a:effectLst/>
            </a:endParaRPr>
          </a:p>
          <a:p>
            <a:pPr rtl="0">
              <a:spcBef>
                <a:spcPts val="0"/>
              </a:spcBef>
              <a:spcAft>
                <a:spcPts val="0"/>
              </a:spcAft>
            </a:pPr>
            <a:endParaRPr lang="en-US" dirty="0"/>
          </a:p>
        </p:txBody>
      </p:sp>
      <p:sp>
        <p:nvSpPr>
          <p:cNvPr id="3" name="Rectangle 2">
            <a:extLst>
              <a:ext uri="{FF2B5EF4-FFF2-40B4-BE49-F238E27FC236}">
                <a16:creationId xmlns:a16="http://schemas.microsoft.com/office/drawing/2014/main" id="{55A0714B-9DE9-E2D2-3BDE-9705FAB5C33F}"/>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009E49-F864-910A-130B-F0A13CDB6393}"/>
              </a:ext>
            </a:extLst>
          </p:cNvPr>
          <p:cNvSpPr/>
          <p:nvPr/>
        </p:nvSpPr>
        <p:spPr>
          <a:xfrm>
            <a:off x="626724" y="2414427"/>
            <a:ext cx="2845941"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F379D0-073A-63C8-9CC5-0AF75813B1DF}"/>
              </a:ext>
            </a:extLst>
          </p:cNvPr>
          <p:cNvSpPr/>
          <p:nvPr/>
        </p:nvSpPr>
        <p:spPr>
          <a:xfrm>
            <a:off x="8054939" y="2309973"/>
            <a:ext cx="3510338" cy="2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5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pic>
        <p:nvPicPr>
          <p:cNvPr id="6" name="Picture 5" descr="A picture containing text, screenshot, line, plot&#10;&#10;Description automatically generated">
            <a:extLst>
              <a:ext uri="{FF2B5EF4-FFF2-40B4-BE49-F238E27FC236}">
                <a16:creationId xmlns:a16="http://schemas.microsoft.com/office/drawing/2014/main" id="{722C62FB-7D28-BD10-B9EA-CBAB73E42577}"/>
              </a:ext>
            </a:extLst>
          </p:cNvPr>
          <p:cNvPicPr>
            <a:picLocks noChangeAspect="1"/>
          </p:cNvPicPr>
          <p:nvPr/>
        </p:nvPicPr>
        <p:blipFill>
          <a:blip r:embed="rId3"/>
          <a:stretch>
            <a:fillRect/>
          </a:stretch>
        </p:blipFill>
        <p:spPr>
          <a:xfrm>
            <a:off x="0" y="1638399"/>
            <a:ext cx="12192000" cy="3581201"/>
          </a:xfrm>
          <a:prstGeom prst="rect">
            <a:avLst/>
          </a:prstGeom>
        </p:spPr>
      </p:pic>
      <p:sp>
        <p:nvSpPr>
          <p:cNvPr id="3" name="TextBox 2">
            <a:extLst>
              <a:ext uri="{FF2B5EF4-FFF2-40B4-BE49-F238E27FC236}">
                <a16:creationId xmlns:a16="http://schemas.microsoft.com/office/drawing/2014/main" id="{B961EB93-9FD9-DCDE-E9ED-68A802393CFA}"/>
              </a:ext>
            </a:extLst>
          </p:cNvPr>
          <p:cNvSpPr txBox="1"/>
          <p:nvPr/>
        </p:nvSpPr>
        <p:spPr>
          <a:xfrm>
            <a:off x="2982519" y="5422173"/>
            <a:ext cx="6819028"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sentiment modality.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initially it was consistent in new reporting, however, overtime it </a:t>
            </a:r>
            <a:r>
              <a:rPr lang="en-US" dirty="0">
                <a:solidFill>
                  <a:srgbClr val="000000"/>
                </a:solidFill>
                <a:latin typeface="Cambria Math" panose="02040503050406030204" pitchFamily="18" charset="0"/>
              </a:rPr>
              <a:t>is becoming increasingly biased</a:t>
            </a:r>
            <a:r>
              <a:rPr lang="en-US" sz="1800" b="0" i="0" u="none" strike="noStrike" dirty="0">
                <a:solidFill>
                  <a:srgbClr val="000000"/>
                </a:solidFill>
                <a:effectLst/>
                <a:latin typeface="Cambria Math" panose="02040503050406030204" pitchFamily="18" charset="0"/>
              </a:rPr>
              <a:t>.</a:t>
            </a:r>
            <a:endParaRPr lang="en-US" dirty="0">
              <a:effectLst/>
            </a:endParaRPr>
          </a:p>
          <a:p>
            <a:pPr rtl="0">
              <a:spcBef>
                <a:spcPts val="0"/>
              </a:spcBef>
              <a:spcAft>
                <a:spcPts val="0"/>
              </a:spcAft>
            </a:pPr>
            <a:endParaRPr lang="en-US" dirty="0"/>
          </a:p>
        </p:txBody>
      </p:sp>
      <p:sp>
        <p:nvSpPr>
          <p:cNvPr id="4" name="Rectangle 3">
            <a:extLst>
              <a:ext uri="{FF2B5EF4-FFF2-40B4-BE49-F238E27FC236}">
                <a16:creationId xmlns:a16="http://schemas.microsoft.com/office/drawing/2014/main" id="{25BB160B-1066-5822-E53B-D21D1B7F654A}"/>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0DE229-FD4D-0063-999E-5F2A1E2FC786}"/>
              </a:ext>
            </a:extLst>
          </p:cNvPr>
          <p:cNvCxnSpPr>
            <a:cxnSpLocks/>
          </p:cNvCxnSpPr>
          <p:nvPr/>
        </p:nvCxnSpPr>
        <p:spPr>
          <a:xfrm>
            <a:off x="677888" y="3637052"/>
            <a:ext cx="1083622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D833E68-C074-79D0-96A8-B07C339D26F5}"/>
              </a:ext>
            </a:extLst>
          </p:cNvPr>
          <p:cNvSpPr/>
          <p:nvPr/>
        </p:nvSpPr>
        <p:spPr>
          <a:xfrm>
            <a:off x="7941924" y="2292428"/>
            <a:ext cx="3688422"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2F60E-D95E-5AFB-ED28-892649F3F2F5}"/>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8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1C707-A526-2DEA-42D0-CECA77DA327B}"/>
              </a:ext>
            </a:extLst>
          </p:cNvPr>
          <p:cNvSpPr/>
          <p:nvPr/>
        </p:nvSpPr>
        <p:spPr>
          <a:xfrm>
            <a:off x="8671727" y="5556738"/>
            <a:ext cx="3396343" cy="1175658"/>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3323185" y="1497204"/>
            <a:ext cx="5545630" cy="1175658"/>
          </a:xfrm>
        </p:spPr>
        <p:txBody>
          <a:bodyPr>
            <a:normAutofit/>
          </a:bodyPr>
          <a:lstStyle/>
          <a:p>
            <a:r>
              <a:rPr lang="en-US" sz="5400"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1938645" y="2753248"/>
            <a:ext cx="8314709" cy="2707273"/>
          </a:xfrm>
        </p:spPr>
        <p:txBody>
          <a:bodyPr>
            <a:normAutofit/>
          </a:bodyPr>
          <a:lstStyle/>
          <a:p>
            <a:pPr algn="ctr"/>
            <a:r>
              <a:rPr lang="en-US" sz="2400" b="0" i="0" u="none" strike="noStrike" dirty="0">
                <a:solidFill>
                  <a:srgbClr val="F3F3F3"/>
                </a:solidFill>
                <a:effectLst/>
                <a:latin typeface="Cambria Math" panose="02040503050406030204" pitchFamily="18" charset="0"/>
              </a:rPr>
              <a:t>GASTech employees profited from the 2014 IPO. During the company celebration, employees went missing, and the Protectors of Kronos (POK) activist group are suspected of the disappearances. This presentation presents the speculative findings for your judgment.</a:t>
            </a:r>
            <a:endParaRPr lang="en-US" sz="2400"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AEAD-09A4-1700-9067-C93351AF8A46}"/>
              </a:ext>
            </a:extLst>
          </p:cNvPr>
          <p:cNvSpPr/>
          <p:nvPr/>
        </p:nvSpPr>
        <p:spPr>
          <a:xfrm>
            <a:off x="8932985" y="5617029"/>
            <a:ext cx="3044650" cy="109527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2357303" y="586244"/>
            <a:ext cx="7451884" cy="5685512"/>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8FFFC-1C4D-F5D7-AEFD-D3611A926717}"/>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Facts and 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FE03-AA84-F3ED-09D0-FA94EC4DD491}"/>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a:latin typeface="+mj-lt"/>
              </a:rPr>
              <a:t>2 Hypotheses </a:t>
            </a:r>
            <a:r>
              <a:rPr lang="en-US" dirty="0">
                <a:latin typeface="+mj-lt"/>
              </a:rPr>
              <a:t>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r>
              <a:rPr lang="en-US" sz="3200" dirty="0">
                <a:solidFill>
                  <a:schemeClr val="tx2"/>
                </a:solidFill>
                <a:latin typeface="+mj-lt"/>
              </a:rPr>
              <a:t>Question: Did the CEO and executives fake a kidnapping and steal the money and run away?</a:t>
            </a:r>
          </a:p>
          <a:p>
            <a:endParaRPr lang="en-US" sz="3200" dirty="0">
              <a:solidFill>
                <a:schemeClr val="tx2"/>
              </a:solidFill>
              <a:latin typeface="+mj-lt"/>
            </a:endParaRPr>
          </a:p>
          <a:p>
            <a:r>
              <a:rPr lang="en-US" sz="3200" dirty="0">
                <a:solidFill>
                  <a:schemeClr val="tx2"/>
                </a:solidFill>
                <a:latin typeface="+mj-lt"/>
              </a:rPr>
              <a:t>Question: Did the POK kidnap the CEO and executives to extort money for funding drugs, corruption and bribery? </a:t>
            </a:r>
          </a:p>
          <a:p>
            <a:endParaRPr lang="en-US" sz="3200" dirty="0">
              <a:solidFill>
                <a:schemeClr val="tx2"/>
              </a:solidFill>
              <a:latin typeface="+mj-lt"/>
            </a:endParaRPr>
          </a:p>
          <a:p>
            <a:r>
              <a:rPr lang="en-US" sz="3200" dirty="0">
                <a:solidFill>
                  <a:schemeClr val="tx2"/>
                </a:solidFill>
                <a:latin typeface="+mj-lt"/>
              </a:rPr>
              <a:t>Answer: My hypothesis is that both incidents occurred. </a:t>
            </a:r>
          </a:p>
        </p:txBody>
      </p:sp>
    </p:spTree>
    <p:extLst>
      <p:ext uri="{BB962C8B-B14F-4D97-AF65-F5344CB8AC3E}">
        <p14:creationId xmlns:p14="http://schemas.microsoft.com/office/powerpoint/2010/main" val="240934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C18C2-49C4-F9C8-1ED3-64927BF953DD}"/>
              </a:ext>
            </a:extLst>
          </p:cNvPr>
          <p:cNvSpPr>
            <a:spLocks noGrp="1"/>
          </p:cNvSpPr>
          <p:nvPr>
            <p:ph type="title"/>
          </p:nvPr>
        </p:nvSpPr>
        <p:spPr/>
        <p:txBody>
          <a:bodyPr>
            <a:normAutofit fontScale="90000"/>
          </a:bodyPr>
          <a:lstStyle/>
          <a:p>
            <a:r>
              <a:rPr lang="en-US" dirty="0">
                <a:latin typeface="+mj-lt"/>
              </a:rPr>
              <a:t>Historical Background of POK</a:t>
            </a:r>
            <a:endParaRPr lang="en-US" dirty="0"/>
          </a:p>
        </p:txBody>
      </p:sp>
      <p:sp>
        <p:nvSpPr>
          <p:cNvPr id="5" name="Text Placeholder 4">
            <a:extLst>
              <a:ext uri="{FF2B5EF4-FFF2-40B4-BE49-F238E27FC236}">
                <a16:creationId xmlns:a16="http://schemas.microsoft.com/office/drawing/2014/main" id="{7B2CB093-AC53-5C89-CB6D-45C34541987E}"/>
              </a:ext>
            </a:extLst>
          </p:cNvPr>
          <p:cNvSpPr>
            <a:spLocks noGrp="1"/>
          </p:cNvSpPr>
          <p:nvPr>
            <p:ph type="body" idx="1"/>
          </p:nvPr>
        </p:nvSpPr>
        <p:spPr>
          <a:xfrm>
            <a:off x="309995" y="1970454"/>
            <a:ext cx="3980651" cy="3013528"/>
          </a:xfrm>
        </p:spPr>
        <p:txBody>
          <a:bodyPr/>
          <a:lstStyle/>
          <a:p>
            <a:r>
              <a:rPr lang="en-US" b="1" dirty="0">
                <a:solidFill>
                  <a:schemeClr val="tx2"/>
                </a:solidFill>
                <a:latin typeface="+mn-lt"/>
              </a:rPr>
              <a:t>DATA SOURCES</a:t>
            </a:r>
          </a:p>
          <a:p>
            <a:pPr marL="342900" indent="-342900">
              <a:buFont typeface="Arial" panose="020B0604020202020204" pitchFamily="34" charset="0"/>
              <a:buChar char="•"/>
            </a:pPr>
            <a:r>
              <a:rPr lang="en-US" dirty="0">
                <a:solidFill>
                  <a:schemeClr val="tx2"/>
                </a:solidFill>
                <a:latin typeface="+mn-lt"/>
              </a:rPr>
              <a:t>Historical reports and descriptions of  the countries involved</a:t>
            </a:r>
          </a:p>
          <a:p>
            <a:pPr marL="342900" indent="-342900">
              <a:buFont typeface="Arial" panose="020B0604020202020204" pitchFamily="34" charset="0"/>
              <a:buChar char="•"/>
            </a:pPr>
            <a:r>
              <a:rPr lang="en-US" b="0" i="0" u="none" strike="noStrike" dirty="0">
                <a:solidFill>
                  <a:srgbClr val="000000"/>
                </a:solidFill>
                <a:effectLst/>
                <a:latin typeface="+mn-lt"/>
              </a:rPr>
              <a:t>News reports from multiple domestic and translated foreign sources, in text file</a:t>
            </a:r>
            <a:endParaRPr lang="en-US" dirty="0">
              <a:latin typeface="+mn-lt"/>
            </a:endParaRPr>
          </a:p>
        </p:txBody>
      </p:sp>
      <p:pic>
        <p:nvPicPr>
          <p:cNvPr id="7" name="Content Placeholder 10" descr="A picture containing text, screenshot, font, circle&#10;&#10;Description automatically generated">
            <a:extLst>
              <a:ext uri="{FF2B5EF4-FFF2-40B4-BE49-F238E27FC236}">
                <a16:creationId xmlns:a16="http://schemas.microsoft.com/office/drawing/2014/main" id="{06A4D0CD-2550-1854-FE1C-802D82AC7818}"/>
              </a:ext>
            </a:extLst>
          </p:cNvPr>
          <p:cNvPicPr>
            <a:picLocks noChangeAspect="1"/>
          </p:cNvPicPr>
          <p:nvPr/>
        </p:nvPicPr>
        <p:blipFill>
          <a:blip r:embed="rId3"/>
          <a:stretch>
            <a:fillRect/>
          </a:stretch>
        </p:blipFill>
        <p:spPr>
          <a:xfrm>
            <a:off x="4692580" y="1718269"/>
            <a:ext cx="7490944" cy="5139731"/>
          </a:xfrm>
          <a:prstGeom prst="rect">
            <a:avLst/>
          </a:prstGeom>
        </p:spPr>
      </p:pic>
      <p:sp>
        <p:nvSpPr>
          <p:cNvPr id="8" name="TextBox 7">
            <a:extLst>
              <a:ext uri="{FF2B5EF4-FFF2-40B4-BE49-F238E27FC236}">
                <a16:creationId xmlns:a16="http://schemas.microsoft.com/office/drawing/2014/main" id="{A79CF40E-FC5E-3B80-9F23-19CEF4367F69}"/>
              </a:ext>
            </a:extLst>
          </p:cNvPr>
          <p:cNvSpPr txBox="1"/>
          <p:nvPr/>
        </p:nvSpPr>
        <p:spPr>
          <a:xfrm>
            <a:off x="309995" y="5230112"/>
            <a:ext cx="5472075" cy="830997"/>
          </a:xfrm>
          <a:prstGeom prst="rect">
            <a:avLst/>
          </a:prstGeom>
          <a:noFill/>
        </p:spPr>
        <p:txBody>
          <a:bodyPr wrap="none" rtlCol="0">
            <a:spAutoFit/>
          </a:bodyPr>
          <a:lstStyle/>
          <a:p>
            <a:r>
              <a:rPr lang="en-US" sz="2400" dirty="0">
                <a:solidFill>
                  <a:srgbClr val="0070C0"/>
                </a:solidFill>
              </a:rPr>
              <a:t>Blue</a:t>
            </a:r>
            <a:r>
              <a:rPr lang="en-US" dirty="0"/>
              <a:t> </a:t>
            </a:r>
            <a:r>
              <a:rPr lang="en-US" sz="2400" dirty="0">
                <a:solidFill>
                  <a:schemeClr val="tx2"/>
                </a:solidFill>
              </a:rPr>
              <a:t>represents GASTech or POK activity</a:t>
            </a:r>
          </a:p>
          <a:p>
            <a:r>
              <a:rPr lang="en-US" sz="2400" dirty="0">
                <a:ln>
                  <a:solidFill>
                    <a:srgbClr val="FFC000"/>
                  </a:solidFill>
                </a:ln>
                <a:solidFill>
                  <a:srgbClr val="FFC000"/>
                </a:solidFill>
              </a:rPr>
              <a:t>Gold</a:t>
            </a:r>
            <a:r>
              <a:rPr lang="en-US" sz="2400" dirty="0">
                <a:ln>
                  <a:solidFill>
                    <a:srgbClr val="FFFF66"/>
                  </a:solidFill>
                </a:ln>
                <a:solidFill>
                  <a:srgbClr val="FFFF00"/>
                </a:solidFill>
              </a:rPr>
              <a:t> </a:t>
            </a:r>
            <a:r>
              <a:rPr lang="en-US" sz="2400" dirty="0">
                <a:solidFill>
                  <a:schemeClr val="tx2"/>
                </a:solidFill>
              </a:rPr>
              <a:t>represents deaths</a:t>
            </a:r>
          </a:p>
        </p:txBody>
      </p:sp>
    </p:spTree>
    <p:extLst>
      <p:ext uri="{BB962C8B-B14F-4D97-AF65-F5344CB8AC3E}">
        <p14:creationId xmlns:p14="http://schemas.microsoft.com/office/powerpoint/2010/main" val="6480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sp>
        <p:nvSpPr>
          <p:cNvPr id="3" name="Rectangle 2">
            <a:extLst>
              <a:ext uri="{FF2B5EF4-FFF2-40B4-BE49-F238E27FC236}">
                <a16:creationId xmlns:a16="http://schemas.microsoft.com/office/drawing/2014/main" id="{29223122-A132-EC04-0E65-7868B04CB49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rectangle, font&#10;&#10;Description automatically generated">
            <a:extLst>
              <a:ext uri="{FF2B5EF4-FFF2-40B4-BE49-F238E27FC236}">
                <a16:creationId xmlns:a16="http://schemas.microsoft.com/office/drawing/2014/main" id="{3BAEB798-0D4B-96EB-D0AC-270DFEC0D756}"/>
              </a:ext>
            </a:extLst>
          </p:cNvPr>
          <p:cNvPicPr>
            <a:picLocks noChangeAspect="1"/>
          </p:cNvPicPr>
          <p:nvPr/>
        </p:nvPicPr>
        <p:blipFill>
          <a:blip r:embed="rId3"/>
          <a:stretch>
            <a:fillRect/>
          </a:stretch>
        </p:blipFill>
        <p:spPr>
          <a:xfrm>
            <a:off x="173687" y="1829162"/>
            <a:ext cx="11844626" cy="4438860"/>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Recent Structure of POK Network</a:t>
            </a:r>
          </a:p>
        </p:txBody>
      </p:sp>
      <p:sp>
        <p:nvSpPr>
          <p:cNvPr id="2" name="Rectangle 1">
            <a:extLst>
              <a:ext uri="{FF2B5EF4-FFF2-40B4-BE49-F238E27FC236}">
                <a16:creationId xmlns:a16="http://schemas.microsoft.com/office/drawing/2014/main" id="{8755996B-D549-3096-8C72-880B16733C0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font, number&#10;&#10;Description automatically generated">
            <a:extLst>
              <a:ext uri="{FF2B5EF4-FFF2-40B4-BE49-F238E27FC236}">
                <a16:creationId xmlns:a16="http://schemas.microsoft.com/office/drawing/2014/main" id="{A40BCBC9-1085-286C-27CD-9F376DEBE4B7}"/>
              </a:ext>
            </a:extLst>
          </p:cNvPr>
          <p:cNvPicPr>
            <a:picLocks noChangeAspect="1"/>
          </p:cNvPicPr>
          <p:nvPr/>
        </p:nvPicPr>
        <p:blipFill>
          <a:blip r:embed="rId3"/>
          <a:stretch>
            <a:fillRect/>
          </a:stretch>
        </p:blipFill>
        <p:spPr>
          <a:xfrm>
            <a:off x="767588" y="2009670"/>
            <a:ext cx="10404281" cy="4383650"/>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854E3D-23C9-59E6-83A3-0DB77EA36593}"/>
              </a:ext>
            </a:extLst>
          </p:cNvPr>
          <p:cNvSpPr/>
          <p:nvPr/>
        </p:nvSpPr>
        <p:spPr>
          <a:xfrm>
            <a:off x="9214338" y="5617029"/>
            <a:ext cx="2977662" cy="117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1171191" y="1951335"/>
            <a:ext cx="3846286" cy="4079696"/>
          </a:xfrm>
        </p:spPr>
        <p:txBody>
          <a:bodyPr/>
          <a:lstStyle/>
          <a:p>
            <a:r>
              <a:rPr lang="en-US" dirty="0">
                <a:latin typeface="+mj-lt"/>
              </a:rPr>
              <a:t>Briefly wanted to point out the news articles of facts vs opinions. The Kronos Star has the least amount of bias when reporting their news articles and it had a timestamp.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5807389" y="1624210"/>
            <a:ext cx="4895780" cy="5163452"/>
          </a:xfrm>
          <a:prstGeom prst="rect">
            <a:avLst/>
          </a:prstGeom>
        </p:spPr>
      </p:pic>
    </p:spTree>
    <p:extLst>
      <p:ext uri="{BB962C8B-B14F-4D97-AF65-F5344CB8AC3E}">
        <p14:creationId xmlns:p14="http://schemas.microsoft.com/office/powerpoint/2010/main" val="355952330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8412</TotalTime>
  <Words>937</Words>
  <Application>Microsoft Office PowerPoint</Application>
  <PresentationFormat>Widescreen</PresentationFormat>
  <Paragraphs>80</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Futura Md BT</vt:lpstr>
      <vt:lpstr>Office Theme</vt:lpstr>
      <vt:lpstr>Kronos Kidnapping Case</vt:lpstr>
      <vt:lpstr>Case Background </vt:lpstr>
      <vt:lpstr>PowerPoint Presentation</vt:lpstr>
      <vt:lpstr>Dataset Description</vt:lpstr>
      <vt:lpstr>2 Hypotheses of what happened</vt:lpstr>
      <vt:lpstr>Historical Background of POK</vt:lpstr>
      <vt:lpstr>Founding Structure of POK Network</vt:lpstr>
      <vt:lpstr>Recent Structure of POK Network</vt:lpstr>
      <vt:lpstr>News Article Facts vs Opinions </vt:lpstr>
      <vt:lpstr>Timeline 2010-2012</vt:lpstr>
      <vt:lpstr>Timeline 2012-2014</vt:lpstr>
      <vt:lpstr>Kidnapping Timeline Events January 20-21</vt:lpstr>
      <vt:lpstr>Kidnapping Timeline Events January 20-21</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178</cp:revision>
  <dcterms:created xsi:type="dcterms:W3CDTF">2018-10-30T16:41:44Z</dcterms:created>
  <dcterms:modified xsi:type="dcterms:W3CDTF">2023-05-19T22:15:37Z</dcterms:modified>
</cp:coreProperties>
</file>